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7"/>
  </p:notesMasterIdLst>
  <p:sldIdLst>
    <p:sldId id="256" r:id="rId2"/>
    <p:sldId id="257" r:id="rId3"/>
    <p:sldId id="277" r:id="rId4"/>
    <p:sldId id="278" r:id="rId5"/>
    <p:sldId id="280" r:id="rId6"/>
    <p:sldId id="276" r:id="rId7"/>
    <p:sldId id="258" r:id="rId8"/>
    <p:sldId id="279" r:id="rId9"/>
    <p:sldId id="259" r:id="rId10"/>
    <p:sldId id="260" r:id="rId11"/>
    <p:sldId id="261" r:id="rId12"/>
    <p:sldId id="262" r:id="rId13"/>
    <p:sldId id="268" r:id="rId14"/>
    <p:sldId id="263" r:id="rId15"/>
    <p:sldId id="264" r:id="rId16"/>
    <p:sldId id="265" r:id="rId17"/>
    <p:sldId id="267" r:id="rId18"/>
    <p:sldId id="266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87"/>
  </p:normalViewPr>
  <p:slideViewPr>
    <p:cSldViewPr snapToGrid="0" snapToObjects="1">
      <p:cViewPr varScale="1">
        <p:scale>
          <a:sx n="112" d="100"/>
          <a:sy n="112" d="100"/>
        </p:scale>
        <p:origin x="4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 from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8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82360"/>
            <a:ext cx="12192000" cy="241809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404040"/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Helvetica Neue"/>
                <a:cs typeface="Helvetica Neue"/>
              </a:defRPr>
            </a:lvl1pPr>
            <a:lvl2pPr>
              <a:defRPr>
                <a:latin typeface="Helvetica Neue"/>
                <a:cs typeface="Helvetica Neue"/>
              </a:defRPr>
            </a:lvl2pPr>
            <a:lvl3pPr>
              <a:defRPr>
                <a:latin typeface="Helvetica Neue"/>
                <a:cs typeface="Helvetica Neue"/>
              </a:defRPr>
            </a:lvl3pPr>
            <a:lvl4pPr>
              <a:defRPr>
                <a:latin typeface="Helvetica Neue"/>
                <a:cs typeface="Helvetica Neue"/>
              </a:defRPr>
            </a:lvl4pPr>
            <a:lvl5pPr>
              <a:defRPr>
                <a:latin typeface="Helvetica Neue"/>
                <a:cs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%3cusername%3e?tab=reposito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help.github.com/en/enterprise/2.15/user/articles/adding-a-new-ssh-key-to-your-github-accoun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321E-CB23-A341-8807-4E8F404240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 &amp; </a:t>
            </a:r>
            <a:r>
              <a:rPr lang="en-US" dirty="0" err="1"/>
              <a:t>Github</a:t>
            </a:r>
            <a:r>
              <a:rPr lang="en-US" dirty="0"/>
              <a:t> Workshop:</a:t>
            </a:r>
            <a:br>
              <a:rPr lang="en-US" dirty="0"/>
            </a:br>
            <a:r>
              <a:rPr lang="en-US" dirty="0"/>
              <a:t>its not just for programmers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0ABDF-DCBE-4943-9BD8-CFC7F7720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8AF9-8CFB-174E-9F43-AE764C6E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D30F1-139A-164F-80F9-9F38ADC2A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1.1 - Download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1.2 - Configure git</a:t>
            </a:r>
          </a:p>
          <a:p>
            <a:pPr lvl="2"/>
            <a:r>
              <a:rPr lang="en-US" dirty="0"/>
              <a:t>Username &amp; email</a:t>
            </a:r>
          </a:p>
          <a:p>
            <a:pPr lvl="2"/>
            <a:r>
              <a:rPr lang="en-US" dirty="0"/>
              <a:t>Line break</a:t>
            </a:r>
          </a:p>
          <a:p>
            <a:pPr lvl="2"/>
            <a:r>
              <a:rPr lang="en-US" dirty="0"/>
              <a:t>Text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01E10-2224-1042-B094-478777C1B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64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C11F-63CC-3646-B050-F9E39551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Creating a repository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 </a:t>
            </a:r>
            <a:r>
              <a:rPr lang="en-US" sz="2400" b="1" dirty="0" err="1">
                <a:latin typeface="Monaco" pitchFamily="2" charset="77"/>
              </a:rPr>
              <a:t>init</a:t>
            </a:r>
            <a:endParaRPr lang="en-US" sz="2400" b="1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549D-066A-5A46-8B3F-31379D73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2.1 – Create a directory in your Desktop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mkdir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2.2 – Create a </a:t>
            </a:r>
            <a:r>
              <a:rPr lang="en-US" b="1" dirty="0"/>
              <a:t>repository</a:t>
            </a:r>
            <a:r>
              <a:rPr lang="en-US" dirty="0"/>
              <a:t> (stores the versions of your files)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git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init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6F58E-C596-A445-8DCC-CDD05D3F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66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E2D6-216C-6648-8A7E-8983681B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 Tracking Changes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</a:t>
            </a:r>
            <a:r>
              <a:rPr lang="en-US" sz="2400" dirty="0">
                <a:latin typeface="Monaco" pitchFamily="2" charset="77"/>
              </a:rPr>
              <a:t> </a:t>
            </a:r>
            <a:r>
              <a:rPr lang="en-US" sz="2400" b="1" dirty="0">
                <a:latin typeface="Monaco" pitchFamily="2" charset="77"/>
              </a:rPr>
              <a:t>add, commit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34F1-5F16-9D4D-8698-88959651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3.1 – Adding new files/modification to </a:t>
            </a:r>
            <a:r>
              <a:rPr lang="en-US" sz="2400" b="1" dirty="0"/>
              <a:t>staging area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touch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400" dirty="0"/>
              <a:t>3.2 – Saving these changes to the </a:t>
            </a:r>
            <a:r>
              <a:rPr lang="en-US" sz="2400" b="1" dirty="0"/>
              <a:t>repository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commit –m “Add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to repo”</a:t>
            </a:r>
          </a:p>
          <a:p>
            <a:pPr marL="0" indent="0">
              <a:buNone/>
            </a:pPr>
            <a:r>
              <a:rPr lang="en-US" sz="2400" dirty="0"/>
              <a:t>BONUS – Checking what has changed before add/commit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echo hello &gt;&gt;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diff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add –A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log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99947-8CB4-B94C-A55B-C3E8A293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25" y="4089400"/>
            <a:ext cx="78994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9B2B80-E53D-D841-A9DE-0EAFCFBB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9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304C-ED83-A446-AEFE-EE26FBAB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versions let us go back in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1709-9248-D547-9DED-4082F5B6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26612"/>
            <a:ext cx="11814383" cy="56313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wrong with just using `my_script_version100.sh`?</a:t>
            </a:r>
          </a:p>
          <a:p>
            <a:endParaRPr lang="en-US" dirty="0"/>
          </a:p>
          <a:p>
            <a:r>
              <a:rPr lang="en-US" dirty="0"/>
              <a:t>Codes that worked last week don’t work anymore!?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Codes crashed after someone else changed it!?</a:t>
            </a:r>
          </a:p>
          <a:p>
            <a:pPr lvl="2"/>
            <a:r>
              <a:rPr lang="en-US" dirty="0"/>
              <a:t>(don’t murder them)</a:t>
            </a:r>
          </a:p>
          <a:p>
            <a:pPr lvl="2"/>
            <a:endParaRPr lang="en-US" dirty="0"/>
          </a:p>
          <a:p>
            <a:r>
              <a:rPr lang="en-US" dirty="0"/>
              <a:t>New lab member joins the lab, inherit a project started 4 years ago by an ex-lab-member……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3E0E3-9723-E04A-BE9C-1C4BE2B3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5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99DB-8CBB-8141-BACC-28947438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Exploring History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diff &amp;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15195-8335-6A4B-B958-7BDF4020B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4.1 – Difference between current file and N commit ago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HEAD~1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</a:t>
            </a:r>
            <a:r>
              <a:rPr lang="en-US" sz="2800" dirty="0">
                <a:solidFill>
                  <a:srgbClr val="C00000"/>
                </a:solidFill>
                <a:highlight>
                  <a:srgbClr val="FFFF00"/>
                </a:highlight>
                <a:latin typeface="Monaco" pitchFamily="2" charset="77"/>
              </a:rPr>
              <a:t>efakb1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/>
              <a:t>4.2 – What was done in ____ commit?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commit show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51D0D-1585-F340-BD41-BE008D4106E2}"/>
              </a:ext>
            </a:extLst>
          </p:cNvPr>
          <p:cNvSpPr/>
          <p:nvPr/>
        </p:nvSpPr>
        <p:spPr>
          <a:xfrm>
            <a:off x="6605195" y="1990164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Identifier is different for every commit/repo, use 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git log </a:t>
            </a:r>
            <a:r>
              <a:rPr lang="en-US" dirty="0"/>
              <a:t>to check.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8CAE36-118C-6541-98F2-D1198D7E116E}"/>
              </a:ext>
            </a:extLst>
          </p:cNvPr>
          <p:cNvCxnSpPr>
            <a:cxnSpLocks/>
          </p:cNvCxnSpPr>
          <p:nvPr/>
        </p:nvCxnSpPr>
        <p:spPr>
          <a:xfrm flipH="1">
            <a:off x="5637007" y="2659331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780615-E331-DD49-97A9-9F166F70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54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E2C-C98C-994D-897F-7CDD771F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Reverting to a previous commit</a:t>
            </a:r>
            <a:br>
              <a:rPr lang="en-US" dirty="0"/>
            </a:br>
            <a:r>
              <a:rPr lang="en-US" dirty="0"/>
              <a:t>&gt; git checkout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6551-1D9F-CD4A-921F-E9A1A29D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181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5.1 – Going back to a specific version of a file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cat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5.2 Going back to an entire commit - Detached HEAD </a:t>
            </a:r>
            <a:r>
              <a:rPr lang="en-US" b="1" dirty="0">
                <a:highlight>
                  <a:srgbClr val="FFFF00"/>
                </a:highlight>
              </a:rPr>
              <a:t>(CAUTION)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</a:t>
            </a: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3500" dirty="0">
                <a:latin typeface="Helvetica" pitchFamily="2" charset="0"/>
              </a:rPr>
              <a:t>IF you checkout a previous commit without first committing your current state, then anything not committed would be lost!!!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1B2C2-53EE-0341-9D98-39D26151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37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F8C0-65AF-434C-B027-C7507610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6. Telling git to ignore certain files</a:t>
            </a:r>
            <a:br>
              <a:rPr lang="en-US" dirty="0"/>
            </a:br>
            <a:r>
              <a:rPr lang="en-US" sz="2800" dirty="0">
                <a:latin typeface="Monaco" pitchFamily="2" charset="77"/>
              </a:rPr>
              <a:t>.</a:t>
            </a:r>
            <a:r>
              <a:rPr lang="en-US" sz="2800" dirty="0" err="1">
                <a:latin typeface="Monaco" pitchFamily="2" charset="77"/>
              </a:rPr>
              <a:t>gitignore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41B-0A4C-CA44-BD9E-9A9EF5D12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r>
              <a:rPr lang="en-US" sz="2800" dirty="0"/>
              <a:t>Sometimes we don’t want git to track a certain type of files</a:t>
            </a:r>
          </a:p>
          <a:p>
            <a:pPr lvl="2"/>
            <a:r>
              <a:rPr lang="en-US" sz="2000" dirty="0"/>
              <a:t>Temporary files (e.g., </a:t>
            </a:r>
            <a:r>
              <a:rPr lang="en-US" sz="2000" dirty="0" err="1">
                <a:latin typeface="Monaco" pitchFamily="2" charset="77"/>
              </a:rPr>
              <a:t>bla.m</a:t>
            </a:r>
            <a:r>
              <a:rPr lang="en-US" sz="2000" dirty="0">
                <a:latin typeface="Monaco" pitchFamily="2" charset="77"/>
              </a:rPr>
              <a:t>~, .</a:t>
            </a:r>
            <a:r>
              <a:rPr lang="en-US" sz="2000" dirty="0" err="1">
                <a:latin typeface="Monaco" pitchFamily="2" charset="77"/>
              </a:rPr>
              <a:t>bla.txt</a:t>
            </a:r>
            <a:r>
              <a:rPr lang="en-US" sz="2000" dirty="0"/>
              <a:t>)</a:t>
            </a:r>
          </a:p>
          <a:p>
            <a:pPr lvl="2"/>
            <a:r>
              <a:rPr lang="en-US" sz="2000" dirty="0"/>
              <a:t>Big data files (e.g., </a:t>
            </a:r>
            <a:r>
              <a:rPr lang="en-US" sz="2000" dirty="0" err="1">
                <a:latin typeface="Monaco" pitchFamily="2" charset="77"/>
              </a:rPr>
              <a:t>huge_matrix.mat</a:t>
            </a:r>
            <a:r>
              <a:rPr lang="en-US" sz="2000" dirty="0">
                <a:latin typeface="Monaco" pitchFamily="2" charset="77"/>
              </a:rPr>
              <a:t>, </a:t>
            </a:r>
            <a:r>
              <a:rPr lang="en-US" sz="2000" dirty="0" err="1">
                <a:latin typeface="Monaco" pitchFamily="2" charset="77"/>
              </a:rPr>
              <a:t>pca_result.Rdata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OS files (e.g., </a:t>
            </a:r>
            <a:r>
              <a:rPr lang="en-US" sz="2000" dirty="0">
                <a:latin typeface="Monaco" pitchFamily="2" charset="77"/>
              </a:rPr>
              <a:t>.</a:t>
            </a:r>
            <a:r>
              <a:rPr lang="en-US" sz="2000" dirty="0" err="1">
                <a:latin typeface="Monaco" pitchFamily="2" charset="77"/>
              </a:rPr>
              <a:t>DS_Store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endParaRPr lang="en-US" sz="2000" dirty="0">
              <a:latin typeface="Monaco" pitchFamily="2" charset="77"/>
            </a:endParaRPr>
          </a:p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a 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sz="28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echo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&gt;&gt; .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 ignore an entire subdirectory. 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is how a typical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might look like:</a:t>
            </a: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74FA6A-1D26-1448-B138-50E014562329}"/>
              </a:ext>
            </a:extLst>
          </p:cNvPr>
          <p:cNvSpPr/>
          <p:nvPr/>
        </p:nvSpPr>
        <p:spPr>
          <a:xfrm>
            <a:off x="8566032" y="3091543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will now tell Git to not track </a:t>
            </a:r>
            <a:r>
              <a:rPr lang="en-US" dirty="0" err="1"/>
              <a:t>ignore_this.txt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DD2BA9E-B8BA-DE4A-A923-3F3FA2253392}"/>
              </a:ext>
            </a:extLst>
          </p:cNvPr>
          <p:cNvCxnSpPr>
            <a:cxnSpLocks/>
          </p:cNvCxnSpPr>
          <p:nvPr/>
        </p:nvCxnSpPr>
        <p:spPr>
          <a:xfrm flipH="1">
            <a:off x="7597844" y="3760710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49B1BCE-0047-0644-8E2C-2B1BF7AD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769" y="5175324"/>
            <a:ext cx="12065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5F64E-92F3-C14A-8D03-59A804EFF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A906-BA2D-5746-903D-7C6177AC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6B9C-C239-D04E-AE20-670B85A3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ends the </a:t>
            </a:r>
            <a:r>
              <a:rPr lang="en-US" i="1" dirty="0"/>
              <a:t>brief </a:t>
            </a:r>
            <a:r>
              <a:rPr lang="en-US" dirty="0"/>
              <a:t>intro to </a:t>
            </a:r>
            <a:r>
              <a:rPr lang="en-US" b="1" dirty="0"/>
              <a:t>version control</a:t>
            </a:r>
            <a:r>
              <a:rPr lang="en-US" dirty="0"/>
              <a:t> function in git.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There is a lot more, your preferred search-engine is your friend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Next up: </a:t>
            </a:r>
          </a:p>
          <a:p>
            <a:pPr marL="0" indent="0" algn="ctr">
              <a:buNone/>
            </a:pPr>
            <a:r>
              <a:rPr lang="en-US" dirty="0" err="1"/>
              <a:t>Github</a:t>
            </a:r>
            <a:r>
              <a:rPr lang="en-US" dirty="0"/>
              <a:t> and its cousins to help your share your codes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3C119-1A33-4A4E-ADEB-2D5E8D2E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42" y="3000828"/>
            <a:ext cx="2050716" cy="856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325521-ABCE-AC47-AF4C-CB60153F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34" y="5534675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89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F5EE-6978-6148-B352-69ED28B77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and other remote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6DFBF-DAA3-C944-B466-6919C188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205358"/>
          </a:xfrm>
        </p:spPr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 remote server that hosts repositories for free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281DD-8300-784C-8529-834E6841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703" y="996038"/>
            <a:ext cx="3760103" cy="13937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3AB7D5A-2F2E-A348-BF13-EE424780347C}"/>
              </a:ext>
            </a:extLst>
          </p:cNvPr>
          <p:cNvGrpSpPr/>
          <p:nvPr/>
        </p:nvGrpSpPr>
        <p:grpSpPr>
          <a:xfrm>
            <a:off x="4032586" y="3018815"/>
            <a:ext cx="4114800" cy="2590800"/>
            <a:chOff x="8077200" y="1371600"/>
            <a:chExt cx="4114800" cy="2590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F9CDD9-C298-3648-AFD0-3D4583CD7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7213" y="2190116"/>
              <a:ext cx="3675286" cy="5297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ED82B2-F465-4D46-A405-A859A9C3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1228" y="2928163"/>
              <a:ext cx="2547257" cy="96422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3C59DEC-4E2A-8843-9E92-21921E020DAC}"/>
                </a:ext>
              </a:extLst>
            </p:cNvPr>
            <p:cNvSpPr/>
            <p:nvPr/>
          </p:nvSpPr>
          <p:spPr>
            <a:xfrm>
              <a:off x="8077200" y="1371600"/>
              <a:ext cx="4114800" cy="259080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8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Some other choices: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426912B-CA83-7C45-8EA7-465617D0C6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5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87A7-A800-2E43-9F13-8E5427C1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/>
              <a:t>make a repo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89E61-A8CF-BD45-9111-9F8BF3CB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98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7.1 – Create a remote repository</a:t>
            </a:r>
          </a:p>
          <a:p>
            <a:pPr lvl="1"/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https://github.com/&lt;username&gt;</a:t>
            </a:r>
            <a:endParaRPr lang="en-US" sz="2400" dirty="0"/>
          </a:p>
          <a:p>
            <a:pPr lvl="2"/>
            <a:r>
              <a:rPr lang="en-US" sz="2000" dirty="0"/>
              <a:t>Click </a:t>
            </a:r>
            <a:r>
              <a:rPr lang="en-US" sz="2000" b="1" dirty="0"/>
              <a:t>Repositories </a:t>
            </a:r>
            <a:r>
              <a:rPr lang="en-US" sz="2000" dirty="0"/>
              <a:t>tab</a:t>
            </a:r>
            <a:endParaRPr lang="en-US" sz="2000" b="1" dirty="0"/>
          </a:p>
          <a:p>
            <a:pPr lvl="2"/>
            <a:r>
              <a:rPr lang="en-US" sz="2000" dirty="0"/>
              <a:t>Click </a:t>
            </a:r>
          </a:p>
          <a:p>
            <a:pPr lvl="2"/>
            <a:r>
              <a:rPr lang="en-US" sz="2000" dirty="0"/>
              <a:t>Enter </a:t>
            </a:r>
            <a:r>
              <a:rPr lang="en-US" sz="2000" b="1" dirty="0" err="1"/>
              <a:t>workdir</a:t>
            </a:r>
            <a:r>
              <a:rPr lang="en-US" sz="2000" dirty="0"/>
              <a:t> as the Repository name, click </a:t>
            </a:r>
          </a:p>
          <a:p>
            <a:pPr marL="9525" lvl="2" indent="0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sz="2400" dirty="0"/>
              <a:t>You now have a remote repository, but its empty!</a:t>
            </a:r>
          </a:p>
          <a:p>
            <a:pPr marL="9525" lvl="2" indent="0" algn="ctr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dirty="0"/>
              <a:t>An empty repo on </a:t>
            </a:r>
            <a:r>
              <a:rPr lang="en-US" dirty="0" err="1"/>
              <a:t>github</a:t>
            </a:r>
            <a:r>
              <a:rPr lang="en-US" dirty="0"/>
              <a:t> would have </a:t>
            </a:r>
            <a:r>
              <a:rPr lang="en-US" sz="2400" dirty="0"/>
              <a:t>some instructions on how to populate it</a:t>
            </a:r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2497D-11A4-E143-8969-E5CA2A5F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D2F4A8-F2B2-3F42-89D1-D675559F7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236" y="2586264"/>
            <a:ext cx="952500" cy="44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E644C3-2AF8-5E4C-9967-02F22B9A3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014" y="2895600"/>
            <a:ext cx="1905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22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D59D2B2-14D5-A648-AED1-1D88EF5D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136" y="0"/>
            <a:ext cx="51435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136E64-7537-2B49-A980-A62FAF44D334}"/>
              </a:ext>
            </a:extLst>
          </p:cNvPr>
          <p:cNvSpPr txBox="1"/>
          <p:nvPr/>
        </p:nvSpPr>
        <p:spPr>
          <a:xfrm>
            <a:off x="5820347" y="3167390"/>
            <a:ext cx="60115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Don’t do this to your codes either….</a:t>
            </a:r>
          </a:p>
        </p:txBody>
      </p:sp>
    </p:spTree>
    <p:extLst>
      <p:ext uri="{BB962C8B-B14F-4D97-AF65-F5344CB8AC3E}">
        <p14:creationId xmlns:p14="http://schemas.microsoft.com/office/powerpoint/2010/main" val="133922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5FA3-E0B8-044F-AC53-E64B0755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remote add &amp; push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68DB6-D9E3-2D43-AE82-C40336E4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lvl="2" indent="0">
              <a:buNone/>
            </a:pPr>
            <a:r>
              <a:rPr lang="en-US" sz="3200" dirty="0"/>
              <a:t>7.2 – Push an existing repository from your local computer</a:t>
            </a:r>
            <a:endParaRPr lang="en-US" dirty="0"/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remote add origin https://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push –u origin master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BONUS – SSH keys can be used for authentication instead of passwords. 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https://help.github.com/en/enterprise/2.15/user/articles/adding-a-new-ssh-key-to-your-github-account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C4840-DFB1-B64B-B432-1C843D6FE3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8E8F00-3644-9747-B906-1934C09DD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08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8.1 – Fork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remote)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b="1" dirty="0"/>
              <a:t>Fork </a:t>
            </a:r>
            <a:r>
              <a:rPr lang="en-US" sz="2800" dirty="0"/>
              <a:t>means copying someone's </a:t>
            </a:r>
            <a:r>
              <a:rPr lang="en-US" sz="2800" dirty="0" err="1"/>
              <a:t>Github</a:t>
            </a:r>
            <a:r>
              <a:rPr lang="en-US" sz="2800" dirty="0"/>
              <a:t> repo into your </a:t>
            </a:r>
            <a:r>
              <a:rPr lang="en-US" sz="2800" dirty="0" err="1"/>
              <a:t>Github</a:t>
            </a:r>
            <a:r>
              <a:rPr lang="en-US" sz="2800" dirty="0"/>
              <a:t>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Click the Fork icon near the top right corner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And then you should be redirected to a copy of the same repository in </a:t>
            </a:r>
            <a:r>
              <a:rPr lang="en-US" sz="2800" b="1" dirty="0"/>
              <a:t>YOUR</a:t>
            </a:r>
            <a:r>
              <a:rPr lang="en-US" sz="2800" dirty="0"/>
              <a:t> </a:t>
            </a:r>
            <a:r>
              <a:rPr lang="en-US" sz="2800" dirty="0" err="1"/>
              <a:t>Github</a:t>
            </a:r>
            <a:r>
              <a:rPr lang="en-US" sz="2800" dirty="0"/>
              <a:t> account</a:t>
            </a:r>
          </a:p>
          <a:p>
            <a:pPr marL="922338" indent="-336550">
              <a:spcAft>
                <a:spcPts val="600"/>
              </a:spcAft>
            </a:pPr>
            <a:endParaRPr lang="en-US" sz="2800" dirty="0"/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Now you should have a </a:t>
            </a:r>
            <a:r>
              <a:rPr lang="en-US" sz="2800" b="1" dirty="0" err="1"/>
              <a:t>git_github_workshop</a:t>
            </a:r>
            <a:r>
              <a:rPr lang="en-US" sz="2800" b="1" dirty="0"/>
              <a:t> </a:t>
            </a:r>
            <a:r>
              <a:rPr lang="en-US" sz="2800" dirty="0"/>
              <a:t>repo in your </a:t>
            </a:r>
            <a:r>
              <a:rPr lang="en-US" sz="2800" dirty="0" err="1"/>
              <a:t>github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B9B6B-BE22-6B40-ABE4-0BB6E15C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048" y="2443843"/>
            <a:ext cx="1039915" cy="527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402D0D-D833-AC4D-8052-FA6CDA12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DC0D8-CE73-7E47-B0C6-CE6EA85D8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4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8.2 – Cloning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lcoal</a:t>
            </a:r>
            <a:r>
              <a:rPr lang="en-US" dirty="0"/>
              <a:t>)</a:t>
            </a:r>
          </a:p>
          <a:p>
            <a:pPr marL="922338" indent="-336550"/>
            <a:r>
              <a:rPr lang="en-US" sz="2800" b="1" dirty="0"/>
              <a:t>Clone</a:t>
            </a:r>
            <a:r>
              <a:rPr lang="en-US" sz="2800" dirty="0"/>
              <a:t> means you copy a remote repo onto your local computer </a:t>
            </a:r>
          </a:p>
          <a:p>
            <a:pPr marL="922338" indent="-336550"/>
            <a:r>
              <a:rPr lang="en-US" sz="2800" dirty="0"/>
              <a:t>Clone the forked repository onto your local computer: </a:t>
            </a:r>
          </a:p>
          <a:p>
            <a:pPr marL="985838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85838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B3543-1CF5-2E44-81D6-B23BCEBB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56967C-19C6-C348-80C5-AACC48A59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405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2CDAA-83A3-424C-9B78-6872BF9E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B8D1C-43AF-FB44-9BDE-350445F14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9.1 – Setup a fake collaborator</a:t>
            </a:r>
          </a:p>
          <a:p>
            <a:pPr lvl="1"/>
            <a:r>
              <a:rPr lang="en-US" dirty="0"/>
              <a:t>Clone repo into a separate directory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/>
            <a:r>
              <a:rPr lang="en-US" dirty="0"/>
              <a:t>Make changes as fake collaborator and push to </a:t>
            </a:r>
            <a:r>
              <a:rPr lang="en-US" dirty="0" err="1"/>
              <a:t>Github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commit -m "Add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"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push origin master</a:t>
            </a: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on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workdir_fake_collab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in the original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1A2A2-DF52-2C4A-A469-D4E85F6D0B7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0BFABC-E743-A344-9214-366663E17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80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A609-E8FC-C04B-97A3-B4F4D092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sz="2700" dirty="0">
                <a:latin typeface="Monaco" pitchFamily="2" charset="77"/>
              </a:rPr>
              <a:t>&gt; git fetch &amp; git pull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67551-512A-EA4A-8A84-34EB3C224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9.2 – Implement the changes your fake collaborator made</a:t>
            </a:r>
          </a:p>
          <a:p>
            <a:pPr lvl="1"/>
            <a:r>
              <a:rPr lang="en-US" b="1" dirty="0"/>
              <a:t>Fetch</a:t>
            </a:r>
            <a:r>
              <a:rPr lang="en-US" dirty="0"/>
              <a:t> the changes your fake collaborator pushed to </a:t>
            </a:r>
            <a:r>
              <a:rPr lang="en-US" dirty="0" err="1"/>
              <a:t>Github</a:t>
            </a:r>
            <a:r>
              <a:rPr lang="en-US" dirty="0"/>
              <a:t> onto your local computer.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fetch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This does not change the files in your directory, but now you can check what your collaborator has changed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diff master origin/master</a:t>
            </a:r>
          </a:p>
          <a:p>
            <a:endParaRPr lang="en-US" dirty="0"/>
          </a:p>
          <a:p>
            <a:pPr lvl="1"/>
            <a:r>
              <a:rPr lang="en-US" dirty="0"/>
              <a:t>If you decided these are changes you want, you can </a:t>
            </a:r>
            <a:r>
              <a:rPr lang="en-US" b="1" dirty="0"/>
              <a:t>pull</a:t>
            </a:r>
            <a:r>
              <a:rPr lang="en-US" dirty="0"/>
              <a:t> the changes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pull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9C595-686A-1E4A-9874-F2547DE176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C3D9FE-4889-CC49-A86C-7147C4F3E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32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E23E-2EA8-EE40-A7DC-6ADABF6B4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dirty="0"/>
              <a:t>Collaborating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152A9-57F8-5945-ADCB-6A663432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collaborators in your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2"/>
            <a:r>
              <a:rPr lang="en-US" dirty="0"/>
              <a:t>Click </a:t>
            </a:r>
            <a:r>
              <a:rPr lang="en-US" b="1" dirty="0"/>
              <a:t>Settings</a:t>
            </a:r>
          </a:p>
          <a:p>
            <a:pPr lvl="2"/>
            <a:r>
              <a:rPr lang="en-US" dirty="0"/>
              <a:t> Click </a:t>
            </a:r>
            <a:r>
              <a:rPr lang="en-US" b="1" dirty="0"/>
              <a:t>Collaborators</a:t>
            </a:r>
            <a:r>
              <a:rPr lang="en-US" dirty="0"/>
              <a:t> and add them (they need to be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More </a:t>
            </a:r>
            <a:r>
              <a:rPr lang="en-US" u="sng" dirty="0"/>
              <a:t>advance</a:t>
            </a:r>
            <a:r>
              <a:rPr lang="en-US" dirty="0"/>
              <a:t> way to collaborate (won't cover in detail)</a:t>
            </a:r>
          </a:p>
          <a:p>
            <a:pPr lvl="2"/>
            <a:r>
              <a:rPr lang="en-US" b="1" dirty="0"/>
              <a:t>Fork</a:t>
            </a:r>
            <a:r>
              <a:rPr lang="en-US" dirty="0"/>
              <a:t> a repository you want to make changes </a:t>
            </a:r>
          </a:p>
          <a:p>
            <a:pPr lvl="2"/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Clone</a:t>
            </a:r>
            <a:r>
              <a:rPr lang="en-US" dirty="0"/>
              <a:t> it to your local computer</a:t>
            </a:r>
          </a:p>
          <a:p>
            <a:pPr lvl="2"/>
            <a:r>
              <a:rPr lang="en-US" dirty="0"/>
              <a:t>Make changes,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add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commit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 &amp;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push</a:t>
            </a:r>
            <a:r>
              <a:rPr lang="en-US" dirty="0"/>
              <a:t> it to your forked repo</a:t>
            </a:r>
          </a:p>
          <a:p>
            <a:pPr lvl="2"/>
            <a:r>
              <a:rPr lang="en-US" dirty="0"/>
              <a:t>Make a </a:t>
            </a:r>
            <a:r>
              <a:rPr lang="en-US" b="1" dirty="0">
                <a:highlight>
                  <a:srgbClr val="FFFF00"/>
                </a:highlight>
              </a:rPr>
              <a:t>Pull Request </a:t>
            </a:r>
            <a:r>
              <a:rPr lang="en-US" dirty="0"/>
              <a:t>in the original repository so the original owner can merge your request.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44B7EB2-6CBD-004B-9C6B-4D5055A3989C}"/>
              </a:ext>
            </a:extLst>
          </p:cNvPr>
          <p:cNvSpPr/>
          <p:nvPr/>
        </p:nvSpPr>
        <p:spPr>
          <a:xfrm>
            <a:off x="4212771" y="5643774"/>
            <a:ext cx="1959429" cy="3137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Ask me later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95F94-608F-4C44-AC33-07FDE75775B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569A0B-3E95-4E46-BA9A-3E1EFD48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F2DA6-DE75-F946-8626-E59C04EBB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Why is learning git important for scientists?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B0C25-490A-5F4F-9E11-272D83CC5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Git facilitates </a:t>
            </a:r>
            <a:r>
              <a:rPr lang="en-US" b="1" dirty="0"/>
              <a:t>documentation </a:t>
            </a:r>
            <a:r>
              <a:rPr lang="en-US" dirty="0"/>
              <a:t>&amp;</a:t>
            </a:r>
            <a:r>
              <a:rPr lang="en-US" b="1" dirty="0"/>
              <a:t> sharing/collaborating</a:t>
            </a:r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Both of these are important in science!</a:t>
            </a:r>
          </a:p>
        </p:txBody>
      </p:sp>
    </p:spTree>
    <p:extLst>
      <p:ext uri="{BB962C8B-B14F-4D97-AF65-F5344CB8AC3E}">
        <p14:creationId xmlns:p14="http://schemas.microsoft.com/office/powerpoint/2010/main" val="1499596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Why is learning git important for scientists?</a:t>
            </a:r>
            <a:br>
              <a:rPr lang="en-US" dirty="0"/>
            </a:br>
            <a:r>
              <a:rPr lang="en-US" sz="2800" b="1" dirty="0"/>
              <a:t>Documentation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4BCD9-B8B8-7D40-931F-49CE36000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2397785"/>
          </a:xfrm>
        </p:spPr>
        <p:txBody>
          <a:bodyPr>
            <a:normAutofit/>
          </a:bodyPr>
          <a:lstStyle/>
          <a:p>
            <a:r>
              <a:rPr lang="en-US" b="1" dirty="0"/>
              <a:t>Version-control for code = lab notebook for experiments</a:t>
            </a:r>
            <a:endParaRPr lang="en-US" sz="2700" dirty="0"/>
          </a:p>
          <a:p>
            <a:pPr marL="0" indent="0">
              <a:buNone/>
            </a:pPr>
            <a:endParaRPr lang="en-US" sz="2700" dirty="0"/>
          </a:p>
          <a:p>
            <a:r>
              <a:rPr lang="en-US" dirty="0"/>
              <a:t>It ensure consistency within the experiment and facilitates reproducible results</a:t>
            </a:r>
            <a:endParaRPr lang="en-US" sz="2700" dirty="0"/>
          </a:p>
          <a:p>
            <a:endParaRPr lang="en-US" sz="2700" dirty="0"/>
          </a:p>
          <a:p>
            <a:endParaRPr lang="en-US" sz="27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11DEEFB-75B3-D041-A780-BAA95F868184}"/>
              </a:ext>
            </a:extLst>
          </p:cNvPr>
          <p:cNvGrpSpPr/>
          <p:nvPr/>
        </p:nvGrpSpPr>
        <p:grpSpPr>
          <a:xfrm>
            <a:off x="1518845" y="4046220"/>
            <a:ext cx="3293185" cy="2593440"/>
            <a:chOff x="1518845" y="4046220"/>
            <a:chExt cx="3293185" cy="2593440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E022C07-7B2E-BA46-9CDC-F2EAA7E78CB5}"/>
                </a:ext>
              </a:extLst>
            </p:cNvPr>
            <p:cNvSpPr/>
            <p:nvPr/>
          </p:nvSpPr>
          <p:spPr>
            <a:xfrm>
              <a:off x="2868930" y="4046220"/>
              <a:ext cx="1943100" cy="110871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collection &amp; experiment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DC85E60E-2F16-EA46-9620-37562235BDD8}"/>
                </a:ext>
              </a:extLst>
            </p:cNvPr>
            <p:cNvSpPr/>
            <p:nvPr/>
          </p:nvSpPr>
          <p:spPr>
            <a:xfrm>
              <a:off x="1518845" y="5609615"/>
              <a:ext cx="2528048" cy="1030045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We are pretty good at recording changes here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37CEBDF-3ECF-164C-8BB4-EDE5DB3E3C51}"/>
                </a:ext>
              </a:extLst>
            </p:cNvPr>
            <p:cNvCxnSpPr>
              <a:cxnSpLocks/>
              <a:endCxn id="5" idx="2"/>
            </p:cNvCxnSpPr>
            <p:nvPr/>
          </p:nvCxnSpPr>
          <p:spPr>
            <a:xfrm flipV="1">
              <a:off x="3623310" y="5154930"/>
              <a:ext cx="217170" cy="454685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601EA3-9C57-3246-90A1-A6F0F423CB5E}"/>
              </a:ext>
            </a:extLst>
          </p:cNvPr>
          <p:cNvGrpSpPr/>
          <p:nvPr/>
        </p:nvGrpSpPr>
        <p:grpSpPr>
          <a:xfrm>
            <a:off x="6461504" y="4046220"/>
            <a:ext cx="3412399" cy="1108710"/>
            <a:chOff x="6461504" y="4046220"/>
            <a:chExt cx="3412399" cy="1108710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F5F2811E-0553-394F-B8C1-08B05D35242A}"/>
                </a:ext>
              </a:extLst>
            </p:cNvPr>
            <p:cNvSpPr/>
            <p:nvPr/>
          </p:nvSpPr>
          <p:spPr>
            <a:xfrm>
              <a:off x="6461504" y="4046220"/>
              <a:ext cx="1943100" cy="1108710"/>
            </a:xfrm>
            <a:prstGeom prst="round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Data processing and analysis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FBB90707-25AF-9D42-9CBD-EDE50A328B71}"/>
                </a:ext>
              </a:extLst>
            </p:cNvPr>
            <p:cNvSpPr/>
            <p:nvPr/>
          </p:nvSpPr>
          <p:spPr>
            <a:xfrm>
              <a:off x="9062373" y="4234814"/>
              <a:ext cx="811530" cy="674370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?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D7813BE-1C76-F345-ABAF-E9F3DFFD99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04604" y="4544053"/>
              <a:ext cx="657769" cy="55893"/>
            </a:xfrm>
            <a:prstGeom prst="straightConnector1">
              <a:avLst/>
            </a:prstGeom>
            <a:ln>
              <a:tailEnd type="triangle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65812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E8BAB-76CE-C24C-8478-9FBB0C82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Why is learning git important for scientists?</a:t>
            </a:r>
            <a:br>
              <a:rPr lang="en-US" dirty="0"/>
            </a:br>
            <a:r>
              <a:rPr lang="en-US" sz="2800" b="1" dirty="0"/>
              <a:t>Sharing/Collaboration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4BCD9-B8B8-7D40-931F-49CE36000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23977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700" dirty="0"/>
          </a:p>
          <a:p>
            <a:endParaRPr lang="en-US" sz="2700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EB4A0A0-95D9-894D-86B8-9D64CF20EF7A}"/>
              </a:ext>
            </a:extLst>
          </p:cNvPr>
          <p:cNvSpPr txBox="1">
            <a:spLocks/>
          </p:cNvSpPr>
          <p:nvPr/>
        </p:nvSpPr>
        <p:spPr>
          <a:xfrm>
            <a:off x="95165" y="1248385"/>
            <a:ext cx="11814383" cy="5472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 Neue"/>
                <a:ea typeface="+mn-ea"/>
                <a:cs typeface="Helvetica Neue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dirty="0"/>
              <a:t>Sharing codes are difficult through traditional means</a:t>
            </a:r>
          </a:p>
          <a:p>
            <a:pPr lvl="2"/>
            <a:r>
              <a:rPr lang="en-US" sz="1900" dirty="0"/>
              <a:t>Emailing someone you don’t personally know is a high barrier.</a:t>
            </a:r>
            <a:endParaRPr lang="en-US" sz="1500" dirty="0"/>
          </a:p>
          <a:p>
            <a:pPr lvl="2"/>
            <a:r>
              <a:rPr lang="en-US" sz="1900" dirty="0"/>
              <a:t>Someone can </a:t>
            </a:r>
            <a:r>
              <a:rPr lang="en-US" sz="1900" b="1" dirty="0"/>
              <a:t>follow</a:t>
            </a:r>
            <a:r>
              <a:rPr lang="en-US" sz="1900" dirty="0"/>
              <a:t> your codes (like following a blog)</a:t>
            </a:r>
          </a:p>
          <a:p>
            <a:pPr marL="914400" lvl="2" indent="0">
              <a:buNone/>
            </a:pPr>
            <a:endParaRPr lang="en-US" sz="2700" dirty="0"/>
          </a:p>
          <a:p>
            <a:r>
              <a:rPr lang="en-US" sz="2700" dirty="0"/>
              <a:t>Facilitate collaboration on </a:t>
            </a:r>
            <a:r>
              <a:rPr lang="en-US" sz="2700" dirty="0" err="1"/>
              <a:t>Github</a:t>
            </a:r>
            <a:r>
              <a:rPr lang="en-US" sz="2700" dirty="0"/>
              <a:t>/other-remote-hosts</a:t>
            </a:r>
          </a:p>
          <a:p>
            <a:pPr lvl="2"/>
            <a:r>
              <a:rPr lang="en-US" sz="1900" dirty="0"/>
              <a:t>Someone can </a:t>
            </a:r>
            <a:r>
              <a:rPr lang="en-US" sz="1900" b="1" dirty="0"/>
              <a:t>follow</a:t>
            </a:r>
            <a:r>
              <a:rPr lang="en-US" sz="1900" dirty="0"/>
              <a:t> your codes (like following a blog)</a:t>
            </a:r>
          </a:p>
          <a:p>
            <a:pPr lvl="2"/>
            <a:r>
              <a:rPr lang="en-US" sz="1900" dirty="0"/>
              <a:t>We get to see whether we want to incorporate new changes or not</a:t>
            </a:r>
          </a:p>
          <a:p>
            <a:pPr marL="914400" lvl="2" indent="0">
              <a:buNone/>
            </a:pPr>
            <a:endParaRPr lang="en-US" sz="1900" dirty="0"/>
          </a:p>
          <a:p>
            <a:r>
              <a:rPr lang="en-US" sz="2800" dirty="0"/>
              <a:t>Encourages open source and open science</a:t>
            </a:r>
          </a:p>
          <a:p>
            <a:pPr lvl="2"/>
            <a:r>
              <a:rPr lang="en-US" sz="2000" dirty="0"/>
              <a:t>Open science is a huge topic, and there are some pros and cons </a:t>
            </a:r>
          </a:p>
          <a:p>
            <a:pPr lvl="2"/>
            <a:r>
              <a:rPr lang="en-US" sz="2000" dirty="0"/>
              <a:t>Openness to your code is generally a good idea.</a:t>
            </a:r>
          </a:p>
          <a:p>
            <a:endParaRPr lang="en-US" sz="2700" dirty="0"/>
          </a:p>
          <a:p>
            <a:pPr lvl="2"/>
            <a:endParaRPr lang="en-US" sz="1900" dirty="0"/>
          </a:p>
          <a:p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390354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93EA3-91EB-4B4E-96C7-ADE1EB215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What is the goal of this workshop?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77D1B-4390-AA4B-A2B7-3BA144966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Start using </a:t>
            </a:r>
            <a:r>
              <a:rPr lang="en-US" sz="2800" dirty="0">
                <a:solidFill>
                  <a:srgbClr val="0070C0"/>
                </a:solidFill>
                <a:latin typeface="Monaco" pitchFamily="2" charset="77"/>
              </a:rPr>
              <a:t>git</a:t>
            </a:r>
            <a:r>
              <a:rPr lang="en-US" sz="2800" dirty="0"/>
              <a:t> to document (version-control) changes in your code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Setup and start using </a:t>
            </a:r>
            <a:r>
              <a:rPr lang="en-US" sz="2800" dirty="0" err="1">
                <a:solidFill>
                  <a:srgbClr val="0070C0"/>
                </a:solidFill>
              </a:rPr>
              <a:t>Github</a:t>
            </a:r>
            <a:r>
              <a:rPr lang="en-US" sz="2800" dirty="0"/>
              <a:t> to share your code and collaborate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13CA9-73B2-3146-B69F-8935E6641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274" y="2830931"/>
            <a:ext cx="2050716" cy="8563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67F46F-8749-A147-B1DB-175689D7C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927" y="4572947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5956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8A60-059C-634B-8E8B-C252268F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en-US" dirty="0"/>
              <a:t>Git: Documentation of code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FA9E-A882-A24F-B6FD-1347CC0A1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6926665" cy="4877778"/>
          </a:xfrm>
        </p:spPr>
        <p:txBody>
          <a:bodyPr>
            <a:normAutofit/>
          </a:bodyPr>
          <a:lstStyle/>
          <a:p>
            <a:r>
              <a:rPr lang="en-US" sz="2800" b="1" dirty="0"/>
              <a:t>What do we do for documents? </a:t>
            </a:r>
          </a:p>
          <a:p>
            <a:pPr marL="0" indent="0">
              <a:buNone/>
            </a:pPr>
            <a:endParaRPr lang="en-US" sz="2800" b="1" u="sng" dirty="0"/>
          </a:p>
          <a:p>
            <a:r>
              <a:rPr lang="en-US" sz="2400" dirty="0"/>
              <a:t>Track Changes (Microsoft Word) </a:t>
            </a:r>
          </a:p>
          <a:p>
            <a:pPr lvl="3"/>
            <a:r>
              <a:rPr lang="en-US" dirty="0"/>
              <a:t>Changes are highlighted, shows who did it (ideally…)</a:t>
            </a:r>
          </a:p>
          <a:p>
            <a:pPr marL="1371600" lvl="3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r>
              <a:rPr lang="en-US" sz="2400" dirty="0"/>
              <a:t>Version History (Google-doc)</a:t>
            </a:r>
          </a:p>
          <a:p>
            <a:pPr lvl="3"/>
            <a:r>
              <a:rPr lang="en-US" dirty="0"/>
              <a:t>All changes are recorded, and you can go back to see how things were like before a certain change.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237F-F765-0C40-96A2-51434AC460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229"/>
          <a:stretch/>
        </p:blipFill>
        <p:spPr>
          <a:xfrm>
            <a:off x="6916217" y="4423410"/>
            <a:ext cx="5092988" cy="22208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07D9B-9AA5-3F47-81BA-8B13335E3D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940" r="14089"/>
          <a:stretch/>
        </p:blipFill>
        <p:spPr>
          <a:xfrm>
            <a:off x="7105409" y="1684511"/>
            <a:ext cx="4714604" cy="22208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D6A63E-D64C-454B-ACEE-36683432B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32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59A0C-42B5-A34F-9F68-BB7588F67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Git: Documentation of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02F06-154F-8B47-AE11-26547C8D4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3686473"/>
          </a:xfrm>
        </p:spPr>
        <p:txBody>
          <a:bodyPr>
            <a:normAutofit/>
          </a:bodyPr>
          <a:lstStyle/>
          <a:p>
            <a:r>
              <a:rPr lang="en-US" dirty="0"/>
              <a:t>Git </a:t>
            </a:r>
            <a:r>
              <a:rPr lang="en-US" u="sng" dirty="0"/>
              <a:t>track changes </a:t>
            </a:r>
            <a:r>
              <a:rPr lang="en-US" dirty="0"/>
              <a:t>&amp; gives you a </a:t>
            </a:r>
            <a:r>
              <a:rPr lang="en-US" u="sng" dirty="0"/>
              <a:t>version history</a:t>
            </a:r>
            <a:r>
              <a:rPr lang="en-US" dirty="0"/>
              <a:t>!</a:t>
            </a:r>
          </a:p>
          <a:p>
            <a:endParaRPr lang="en-US" dirty="0"/>
          </a:p>
          <a:p>
            <a:r>
              <a:rPr lang="en-US" dirty="0"/>
              <a:t>Why doesn’t everyone use git? </a:t>
            </a:r>
          </a:p>
          <a:p>
            <a:pPr lvl="2"/>
            <a:r>
              <a:rPr lang="en-US" dirty="0"/>
              <a:t>Incorporating Git into your workflow takes some getting used to.</a:t>
            </a:r>
          </a:p>
          <a:p>
            <a:pPr lvl="2"/>
            <a:r>
              <a:rPr lang="en-US" dirty="0"/>
              <a:t>Git needs you to tell it </a:t>
            </a:r>
            <a:r>
              <a:rPr lang="en-US" b="1" dirty="0"/>
              <a:t>“what” to track </a:t>
            </a:r>
            <a:r>
              <a:rPr lang="en-US" dirty="0"/>
              <a:t>and </a:t>
            </a:r>
            <a:r>
              <a:rPr lang="en-US" b="1" dirty="0"/>
              <a:t>“when” to track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075509-98B2-5449-B2D2-745BEF843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660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DF90-89CD-6843-B40D-CBDE57FC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Separate changes can be incorporated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F131-6F87-1440-95A6-00445FD20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876800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9549-D3B7-874E-BD7C-DE0F77BC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12888"/>
            <a:ext cx="5054600" cy="48514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FC411D6-A368-8046-AE08-FA27B2F0DA6C}"/>
              </a:ext>
            </a:extLst>
          </p:cNvPr>
          <p:cNvSpPr/>
          <p:nvPr/>
        </p:nvSpPr>
        <p:spPr>
          <a:xfrm>
            <a:off x="2948940" y="1512888"/>
            <a:ext cx="5234940" cy="220599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 more linear version of this diagram should be shown first</a:t>
            </a:r>
          </a:p>
        </p:txBody>
      </p:sp>
    </p:spTree>
    <p:extLst>
      <p:ext uri="{BB962C8B-B14F-4D97-AF65-F5344CB8AC3E}">
        <p14:creationId xmlns:p14="http://schemas.microsoft.com/office/powerpoint/2010/main" val="869750203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1847</TotalTime>
  <Words>962</Words>
  <Application>Microsoft Macintosh PowerPoint</Application>
  <PresentationFormat>Widescreen</PresentationFormat>
  <Paragraphs>210</Paragraphs>
  <Slides>25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Helvetica</vt:lpstr>
      <vt:lpstr>Helvetica Neue</vt:lpstr>
      <vt:lpstr>Monaco</vt:lpstr>
      <vt:lpstr>Dissertationthmx</vt:lpstr>
      <vt:lpstr>Git &amp; Github Workshop: its not just for programmers</vt:lpstr>
      <vt:lpstr>PowerPoint Presentation</vt:lpstr>
      <vt:lpstr>Why is learning git important for scientists?</vt:lpstr>
      <vt:lpstr>Why is learning git important for scientists? Documentation</vt:lpstr>
      <vt:lpstr>Why is learning git important for scientists? Sharing/Collaboration</vt:lpstr>
      <vt:lpstr>What is the goal of this workshop?</vt:lpstr>
      <vt:lpstr>Git: Documentation of code</vt:lpstr>
      <vt:lpstr>Git: Documentation of code</vt:lpstr>
      <vt:lpstr>Separate changes can be incorporated together</vt:lpstr>
      <vt:lpstr>1. Setting up git</vt:lpstr>
      <vt:lpstr>2. Creating a repository &gt; git init</vt:lpstr>
      <vt:lpstr>3. Tracking Changes &gt; git add, commit</vt:lpstr>
      <vt:lpstr>File versions let us go back in time!</vt:lpstr>
      <vt:lpstr>4. Exploring History &gt; git diff &amp; show</vt:lpstr>
      <vt:lpstr>5. Reverting to a previous commit &gt; git checkout</vt:lpstr>
      <vt:lpstr>6. Telling git to ignore certain files .gitignore</vt:lpstr>
      <vt:lpstr>BREAK</vt:lpstr>
      <vt:lpstr>Github and other remote hosts</vt:lpstr>
      <vt:lpstr>7. Putting codes on Github make a repo</vt:lpstr>
      <vt:lpstr>7. Putting codes on Github &gt; git remote add &amp; push</vt:lpstr>
      <vt:lpstr>8. Getting a repository from Github fork &amp; git clone</vt:lpstr>
      <vt:lpstr>8. Getting a repository from Github fork &amp;  git clone</vt:lpstr>
      <vt:lpstr>9. Collaborating </vt:lpstr>
      <vt:lpstr>9. Collaborating &gt; git fetch &amp; git pull </vt:lpstr>
      <vt:lpstr>9. Collaborating Collaborating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Chan, Micaela</cp:lastModifiedBy>
  <cp:revision>213</cp:revision>
  <dcterms:created xsi:type="dcterms:W3CDTF">2019-09-09T18:28:10Z</dcterms:created>
  <dcterms:modified xsi:type="dcterms:W3CDTF">2019-09-11T04:35:31Z</dcterms:modified>
</cp:coreProperties>
</file>

<file path=docProps/thumbnail.jpeg>
</file>